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Hammersmith One" charset="1" panose="02010703030501060504"/>
      <p:regular r:id="rId8"/>
    </p:embeddedFont>
    <p:embeddedFont>
      <p:font typeface="Arimo" charset="1" panose="020B0604020202020204"/>
      <p:regular r:id="rId9"/>
    </p:embeddedFont>
    <p:embeddedFont>
      <p:font typeface="Arimo Bold" charset="1" panose="020B0704020202020204"/>
      <p:regular r:id="rId10"/>
    </p:embeddedFont>
    <p:embeddedFont>
      <p:font typeface="Arimo Italics" charset="1" panose="020B0604020202090204"/>
      <p:regular r:id="rId11"/>
    </p:embeddedFont>
    <p:embeddedFont>
      <p:font typeface="Arimo Bold Italics" charset="1" panose="020B0704020202090204"/>
      <p:regular r:id="rId12"/>
    </p:embeddedFont>
    <p:embeddedFont>
      <p:font typeface="Montserrat Light" charset="1" panose="00000400000000000000"/>
      <p:regular r:id="rId13"/>
    </p:embeddedFont>
    <p:embeddedFont>
      <p:font typeface="Montserrat Light Bold" charset="1" panose="00000800000000000000"/>
      <p:regular r:id="rId14"/>
    </p:embeddedFont>
    <p:embeddedFont>
      <p:font typeface="Montserrat Light Italics" charset="1" panose="00000400000000000000"/>
      <p:regular r:id="rId15"/>
    </p:embeddedFont>
    <p:embeddedFont>
      <p:font typeface="Montserrat Light Bold Italics" charset="1" panose="00000800000000000000"/>
      <p:regular r:id="rId16"/>
    </p:embeddedFont>
    <p:embeddedFont>
      <p:font typeface="Source Serif Pro" charset="1" panose="02040603050405020204"/>
      <p:regular r:id="rId17"/>
    </p:embeddedFont>
    <p:embeddedFont>
      <p:font typeface="Source Serif Pro Bold" charset="1" panose="02040803050405020204"/>
      <p:regular r:id="rId18"/>
    </p:embeddedFont>
    <p:embeddedFont>
      <p:font typeface="Clear Sans Regular" charset="1" panose="020B0503030202020304"/>
      <p:regular r:id="rId19"/>
    </p:embeddedFont>
    <p:embeddedFont>
      <p:font typeface="Clear Sans Regular Bold" charset="1" panose="020B0603030202020304"/>
      <p:regular r:id="rId20"/>
    </p:embeddedFont>
    <p:embeddedFont>
      <p:font typeface="Clear Sans Regular Italics" charset="1" panose="020B0503030202090304"/>
      <p:regular r:id="rId21"/>
    </p:embeddedFont>
    <p:embeddedFont>
      <p:font typeface="Clear Sans Regular Bold Italics" charset="1" panose="020B06030302020903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38" Target="slides/slide16.xml" Type="http://schemas.openxmlformats.org/officeDocument/2006/relationships/slide"/><Relationship Id="rId39" Target="slides/slide1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23.jpe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7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D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814" t="32426" r="50567" b="0"/>
          <a:stretch>
            <a:fillRect/>
          </a:stretch>
        </p:blipFill>
        <p:spPr>
          <a:xfrm flipH="false" flipV="false" rot="0">
            <a:off x="-433730" y="-330005"/>
            <a:ext cx="2458198" cy="10938119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1147731" y="-438150"/>
            <a:ext cx="2552700" cy="11163300"/>
          </a:xfrm>
          <a:prstGeom prst="rect">
            <a:avLst/>
          </a:prstGeom>
          <a:solidFill>
            <a:srgbClr val="43B0F1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2665088" y="7642440"/>
            <a:ext cx="8290762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52">
                <a:solidFill>
                  <a:srgbClr val="E8EEF1"/>
                </a:solidFill>
                <a:latin typeface="Montserrat Classic"/>
              </a:rPr>
              <a:t>CODED BY KENNY TRAN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65088" y="2569845"/>
            <a:ext cx="15173906" cy="416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00"/>
              </a:lnSpc>
            </a:pPr>
            <a:r>
              <a:rPr lang="en-US" sz="10000" spc="700">
                <a:solidFill>
                  <a:srgbClr val="E8EEF1"/>
                </a:solidFill>
                <a:latin typeface="Montserrat Classic Bold"/>
              </a:rPr>
              <a:t>SELF-SERVICE KIOSK (CHANGEBOT)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21635" y="2030517"/>
            <a:ext cx="2886906" cy="851395"/>
            <a:chOff x="0" y="0"/>
            <a:chExt cx="1722525" cy="508000"/>
          </a:xfrm>
        </p:grpSpPr>
        <p:sp>
          <p:nvSpPr>
            <p:cNvPr name="Freeform 7" id="7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r="r" b="b" t="t" l="l"/>
              <a:pathLst>
                <a:path h="408940" w="1722525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665088" y="8125040"/>
            <a:ext cx="10461295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52">
                <a:solidFill>
                  <a:srgbClr val="E8EEF1"/>
                </a:solidFill>
                <a:latin typeface="Montserrat Classic"/>
              </a:rPr>
              <a:t>KENNY.TRAN@MSCODING.ORG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345976" y="-286152"/>
            <a:ext cx="5922564" cy="11300974"/>
          </a:xfrm>
          <a:prstGeom prst="rect">
            <a:avLst/>
          </a:prstGeom>
          <a:solidFill>
            <a:srgbClr val="27375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2881132" y="931224"/>
            <a:ext cx="8525757" cy="1721818"/>
            <a:chOff x="0" y="0"/>
            <a:chExt cx="11367676" cy="229575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1367676" cy="772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94"/>
                </a:lnSpc>
              </a:pPr>
              <a:r>
                <a:rPr lang="en-US" sz="3828">
                  <a:solidFill>
                    <a:srgbClr val="273755"/>
                  </a:solidFill>
                  <a:latin typeface="Montserrat Classic"/>
                </a:rPr>
                <a:t>THE RESULTS ARE IN (CONT)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110933"/>
              <a:ext cx="9589741" cy="5907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39"/>
                </a:lnSpc>
              </a:pPr>
              <a:r>
                <a:rPr lang="en-US" sz="2799">
                  <a:solidFill>
                    <a:srgbClr val="273755"/>
                  </a:solidFill>
                  <a:latin typeface="Montserrat Classic"/>
                </a:rPr>
                <a:t>DISPLAYING CUSTOMER RETURN </a:t>
              </a:r>
            </a:p>
          </p:txBody>
        </p:sp>
        <p:sp>
          <p:nvSpPr>
            <p:cNvPr name="AutoShape 6" id="6"/>
            <p:cNvSpPr/>
            <p:nvPr/>
          </p:nvSpPr>
          <p:spPr>
            <a:xfrm rot="0">
              <a:off x="0" y="2170745"/>
              <a:ext cx="4532478" cy="125012"/>
            </a:xfrm>
            <a:prstGeom prst="rect">
              <a:avLst/>
            </a:prstGeom>
            <a:solidFill>
              <a:srgbClr val="8AABCA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166225" y="1028700"/>
            <a:ext cx="7303965" cy="895574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881132" y="3193501"/>
            <a:ext cx="6168190" cy="462614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627478" y="8179938"/>
            <a:ext cx="1535472" cy="1804507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6691261" y="8062302"/>
            <a:ext cx="2358060" cy="1355943"/>
            <a:chOff x="0" y="0"/>
            <a:chExt cx="3144080" cy="180792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3144080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Right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93314"/>
              <a:ext cx="3144080" cy="914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lear Sans Regular"/>
                </a:rPr>
                <a:t>Syntax for Payment Results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877432" y="-197689"/>
            <a:ext cx="15195960" cy="11300974"/>
          </a:xfrm>
          <a:prstGeom prst="rect">
            <a:avLst/>
          </a:prstGeom>
          <a:solidFill>
            <a:srgbClr val="273755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67742" y="3562538"/>
            <a:ext cx="8498866" cy="3161923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275534" y="467665"/>
            <a:ext cx="9947273" cy="2360199"/>
            <a:chOff x="0" y="0"/>
            <a:chExt cx="13263030" cy="314693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3263030" cy="14725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273755"/>
                  </a:solidFill>
                  <a:latin typeface="Montserrat Classic"/>
                </a:rPr>
                <a:t>CASH OUTPUT: MONEY DISPENSER &amp; GREEDY ALGORITHMS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63061"/>
              <a:ext cx="11188656" cy="590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>
                  <a:solidFill>
                    <a:srgbClr val="273755"/>
                  </a:solidFill>
                  <a:latin typeface="Montserrat Classic"/>
                </a:rPr>
                <a:t>TRICKLE DOWN EFFECT</a:t>
              </a:r>
            </a:p>
          </p:txBody>
        </p:sp>
        <p:sp>
          <p:nvSpPr>
            <p:cNvPr name="AutoShape 7" id="7"/>
            <p:cNvSpPr/>
            <p:nvPr/>
          </p:nvSpPr>
          <p:spPr>
            <a:xfrm rot="0">
              <a:off x="0" y="3001076"/>
              <a:ext cx="5288187" cy="145856"/>
            </a:xfrm>
            <a:prstGeom prst="rect">
              <a:avLst/>
            </a:prstGeom>
            <a:solidFill>
              <a:srgbClr val="8AABCA"/>
            </a:solid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645637" y="467665"/>
            <a:ext cx="7613663" cy="9144825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5002359" y="7464945"/>
            <a:ext cx="3171170" cy="1706463"/>
            <a:chOff x="0" y="0"/>
            <a:chExt cx="4228226" cy="227528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4228226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Right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93314"/>
              <a:ext cx="4228226" cy="1381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lear Sans Regular"/>
                </a:rPr>
                <a:t>Displays payment confirmation after greedy algorithm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75534" y="7464945"/>
            <a:ext cx="4141641" cy="1706463"/>
            <a:chOff x="0" y="0"/>
            <a:chExt cx="5522188" cy="227528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5522188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Above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93314"/>
              <a:ext cx="5522188" cy="13819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lear Sans Regular"/>
                </a:rPr>
                <a:t>Initiates Greedy Algorithm to determine what specific bills and coins will be dispensed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877432" y="-197689"/>
            <a:ext cx="15195960" cy="11300974"/>
          </a:xfrm>
          <a:prstGeom prst="rect">
            <a:avLst/>
          </a:prstGeom>
          <a:solidFill>
            <a:srgbClr val="27375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696827" y="710798"/>
            <a:ext cx="7834771" cy="1049759"/>
            <a:chOff x="0" y="0"/>
            <a:chExt cx="10446362" cy="139967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10446362" cy="790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55"/>
                </a:lnSpc>
              </a:pPr>
              <a:r>
                <a:rPr lang="en-US" sz="3734">
                  <a:solidFill>
                    <a:srgbClr val="273755"/>
                  </a:solidFill>
                  <a:latin typeface="Montserrat Classic"/>
                </a:rPr>
                <a:t>CASH USER INTERFACE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0" y="1263499"/>
              <a:ext cx="4937350" cy="136179"/>
            </a:xfrm>
            <a:prstGeom prst="rect">
              <a:avLst/>
            </a:prstGeom>
            <a:solidFill>
              <a:srgbClr val="8AABCA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96827" y="2128501"/>
            <a:ext cx="5876951" cy="387878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32419" y="6742061"/>
            <a:ext cx="3715033" cy="2735193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0862728" y="331841"/>
            <a:ext cx="5812202" cy="9623317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4614213" y="8315424"/>
            <a:ext cx="4141641" cy="1355943"/>
            <a:chOff x="0" y="0"/>
            <a:chExt cx="5522188" cy="180792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5522188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Right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93314"/>
              <a:ext cx="5522188" cy="914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 Regular"/>
                </a:rPr>
                <a:t>User interface - entire cash process</a:t>
              </a:r>
            </a:p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D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814" t="32426" r="50567" b="0"/>
          <a:stretch>
            <a:fillRect/>
          </a:stretch>
        </p:blipFill>
        <p:spPr>
          <a:xfrm flipH="false" flipV="false" rot="0">
            <a:off x="-433730" y="-330005"/>
            <a:ext cx="2458198" cy="10938119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1147731" y="-438150"/>
            <a:ext cx="2552700" cy="11163300"/>
          </a:xfrm>
          <a:prstGeom prst="rect">
            <a:avLst/>
          </a:prstGeom>
          <a:solidFill>
            <a:srgbClr val="43B0F1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2665088" y="7642440"/>
            <a:ext cx="8290762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52">
                <a:solidFill>
                  <a:srgbClr val="E8EEF1"/>
                </a:solidFill>
                <a:latin typeface="Montserrat Classic"/>
              </a:rPr>
              <a:t>FEATURES AND FUNCTIONALITIES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65088" y="3713226"/>
            <a:ext cx="15173906" cy="297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56"/>
              </a:lnSpc>
            </a:pPr>
            <a:r>
              <a:rPr lang="en-US" sz="10700" spc="749">
                <a:solidFill>
                  <a:srgbClr val="E8EEF1"/>
                </a:solidFill>
                <a:latin typeface="Montserrat Classic Bold"/>
              </a:rPr>
              <a:t>CREDIT/DEBIT CARD PAYMENT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21635" y="2030517"/>
            <a:ext cx="2886906" cy="851395"/>
            <a:chOff x="0" y="0"/>
            <a:chExt cx="1722525" cy="508000"/>
          </a:xfrm>
        </p:grpSpPr>
        <p:sp>
          <p:nvSpPr>
            <p:cNvPr name="Freeform 7" id="7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r="r" b="b" t="t" l="l"/>
              <a:pathLst>
                <a:path h="408940" w="1722525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877432" y="-197689"/>
            <a:ext cx="15195960" cy="11300974"/>
          </a:xfrm>
          <a:prstGeom prst="rect">
            <a:avLst/>
          </a:prstGeom>
          <a:solidFill>
            <a:srgbClr val="27375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307212" y="627245"/>
            <a:ext cx="8391492" cy="1882542"/>
            <a:chOff x="0" y="0"/>
            <a:chExt cx="11188656" cy="251005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11188656" cy="18550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589"/>
                </a:lnSpc>
              </a:pPr>
              <a:r>
                <a:rPr lang="en-US" sz="4299">
                  <a:solidFill>
                    <a:srgbClr val="273755"/>
                  </a:solidFill>
                  <a:latin typeface="Montserrat Classic"/>
                </a:rPr>
                <a:t>CREDIT CARD FEATURES </a:t>
              </a:r>
            </a:p>
            <a:p>
              <a:pPr algn="l">
                <a:lnSpc>
                  <a:spcPts val="5589"/>
                </a:lnSpc>
              </a:pPr>
              <a:r>
                <a:rPr lang="en-US" sz="4299">
                  <a:solidFill>
                    <a:srgbClr val="273755"/>
                  </a:solidFill>
                  <a:latin typeface="Montserrat Classic"/>
                </a:rPr>
                <a:t>CASHBACK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0" y="2364201"/>
              <a:ext cx="5288187" cy="145856"/>
            </a:xfrm>
            <a:prstGeom prst="rect">
              <a:avLst/>
            </a:prstGeom>
            <a:solidFill>
              <a:srgbClr val="8AABCA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3059" y="6133236"/>
            <a:ext cx="8006293" cy="324247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144000" y="1028700"/>
            <a:ext cx="8595645" cy="329984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144000" y="4465528"/>
            <a:ext cx="8595645" cy="5665988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307212" y="2944595"/>
            <a:ext cx="3171170" cy="1005423"/>
            <a:chOff x="0" y="0"/>
            <a:chExt cx="4228226" cy="134056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4228226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Above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93314"/>
              <a:ext cx="4228226" cy="447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lear Sans Regular"/>
                </a:rPr>
                <a:t>Syntax for cashback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07212" y="4465528"/>
            <a:ext cx="3392890" cy="1355943"/>
            <a:chOff x="0" y="0"/>
            <a:chExt cx="4523854" cy="180792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4523854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Bottom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93314"/>
              <a:ext cx="4523854" cy="914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lear Sans Regular"/>
                </a:rPr>
                <a:t>User interface - Cashback request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938182" y="4465528"/>
            <a:ext cx="3392890" cy="1355943"/>
            <a:chOff x="0" y="0"/>
            <a:chExt cx="4523854" cy="180792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4523854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Right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93314"/>
              <a:ext cx="4523854" cy="914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000000"/>
                  </a:solidFill>
                  <a:latin typeface="Clear Sans Regular"/>
                </a:rPr>
                <a:t>User interface - Cashback request accepted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877432" y="-197689"/>
            <a:ext cx="15195960" cy="11300974"/>
          </a:xfrm>
          <a:prstGeom prst="rect">
            <a:avLst/>
          </a:prstGeom>
          <a:solidFill>
            <a:srgbClr val="27375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307212" y="627245"/>
            <a:ext cx="8391492" cy="1124352"/>
            <a:chOff x="0" y="0"/>
            <a:chExt cx="11188656" cy="149913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11188656" cy="844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99"/>
                </a:lnSpc>
              </a:pPr>
              <a:r>
                <a:rPr lang="en-US" sz="3999">
                  <a:solidFill>
                    <a:srgbClr val="273755"/>
                  </a:solidFill>
                  <a:latin typeface="Montserrat Classic"/>
                </a:rPr>
                <a:t>CREDIT CARD VALIDATION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0" y="1353280"/>
              <a:ext cx="5288187" cy="145856"/>
            </a:xfrm>
            <a:prstGeom prst="rect">
              <a:avLst/>
            </a:prstGeom>
            <a:solidFill>
              <a:srgbClr val="8AABCA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07212" y="2254463"/>
            <a:ext cx="9384197" cy="245406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409747" y="1751597"/>
            <a:ext cx="7070720" cy="821732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07212" y="5143500"/>
            <a:ext cx="9384197" cy="482542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877432" y="-197689"/>
            <a:ext cx="15195960" cy="11300974"/>
          </a:xfrm>
          <a:prstGeom prst="rect">
            <a:avLst/>
          </a:prstGeom>
          <a:solidFill>
            <a:srgbClr val="27375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696827" y="710798"/>
            <a:ext cx="7834771" cy="1049759"/>
            <a:chOff x="0" y="0"/>
            <a:chExt cx="10446362" cy="139967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10446362" cy="7906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55"/>
                </a:lnSpc>
              </a:pPr>
              <a:r>
                <a:rPr lang="en-US" sz="3734">
                  <a:solidFill>
                    <a:srgbClr val="273755"/>
                  </a:solidFill>
                  <a:latin typeface="Montserrat Classic"/>
                </a:rPr>
                <a:t>CREDIT CARD USER INTERFACE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0" y="1263499"/>
              <a:ext cx="4937350" cy="136179"/>
            </a:xfrm>
            <a:prstGeom prst="rect">
              <a:avLst/>
            </a:prstGeom>
            <a:solidFill>
              <a:srgbClr val="8AABCA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59669" y="373061"/>
            <a:ext cx="6695435" cy="9371292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96827" y="2128501"/>
            <a:ext cx="5876951" cy="3878788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96827" y="7372549"/>
            <a:ext cx="3221004" cy="1885751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4614213" y="8315424"/>
            <a:ext cx="4141641" cy="1355943"/>
            <a:chOff x="0" y="0"/>
            <a:chExt cx="5522188" cy="180792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5522188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Right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93314"/>
              <a:ext cx="5522188" cy="914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lear Sans Regular"/>
                </a:rPr>
                <a:t>User interface - entire card process</a:t>
              </a:r>
            </a:p>
            <a:p>
              <a:pPr algn="l" marL="0" indent="0" lvl="0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375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31104" y="-452291"/>
            <a:ext cx="19550209" cy="11191583"/>
            <a:chOff x="0" y="0"/>
            <a:chExt cx="26066945" cy="1492211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43000"/>
            </a:blip>
            <a:srcRect l="15962" t="0" r="15962" b="0"/>
            <a:stretch>
              <a:fillRect/>
            </a:stretch>
          </p:blipFill>
          <p:spPr>
            <a:xfrm>
              <a:off x="0" y="0"/>
              <a:ext cx="13033472" cy="7461055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>
              <a:alphaModFix amt="43000"/>
            </a:blip>
            <a:srcRect l="15962" t="0" r="15962" b="0"/>
            <a:stretch>
              <a:fillRect/>
            </a:stretch>
          </p:blipFill>
          <p:spPr>
            <a:xfrm>
              <a:off x="13033472" y="0"/>
              <a:ext cx="13033472" cy="7461055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alphaModFix amt="43000"/>
            </a:blip>
            <a:srcRect l="15962" t="0" r="15962" b="0"/>
            <a:stretch>
              <a:fillRect/>
            </a:stretch>
          </p:blipFill>
          <p:spPr>
            <a:xfrm>
              <a:off x="0" y="7461055"/>
              <a:ext cx="13033472" cy="7461055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43000"/>
            </a:blip>
            <a:srcRect l="15962" t="0" r="15962" b="0"/>
            <a:stretch>
              <a:fillRect/>
            </a:stretch>
          </p:blipFill>
          <p:spPr>
            <a:xfrm>
              <a:off x="13033472" y="7461055"/>
              <a:ext cx="13033472" cy="7461055"/>
            </a:xfrm>
            <a:prstGeom prst="rect">
              <a:avLst/>
            </a:prstGeom>
          </p:spPr>
        </p:pic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18017113" cy="12015162"/>
          </a:xfrm>
          <a:prstGeom prst="rect">
            <a:avLst/>
          </a:prstGeom>
        </p:spPr>
      </p:pic>
      <p:sp>
        <p:nvSpPr>
          <p:cNvPr name="AutoShape 8" id="8"/>
          <p:cNvSpPr/>
          <p:nvPr/>
        </p:nvSpPr>
        <p:spPr>
          <a:xfrm rot="0">
            <a:off x="-685800" y="4219821"/>
            <a:ext cx="19659600" cy="2785643"/>
          </a:xfrm>
          <a:prstGeom prst="rect">
            <a:avLst/>
          </a:prstGeom>
          <a:solidFill>
            <a:srgbClr val="273755"/>
          </a:solidFill>
        </p:spPr>
      </p:sp>
      <p:grpSp>
        <p:nvGrpSpPr>
          <p:cNvPr name="Group 9" id="9"/>
          <p:cNvGrpSpPr/>
          <p:nvPr/>
        </p:nvGrpSpPr>
        <p:grpSpPr>
          <a:xfrm rot="0">
            <a:off x="3535310" y="4663397"/>
            <a:ext cx="11589087" cy="1898491"/>
            <a:chOff x="0" y="0"/>
            <a:chExt cx="15452116" cy="253132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461494" y="1908598"/>
              <a:ext cx="12529128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9FCFF"/>
                  </a:solidFill>
                  <a:latin typeface="Source Serif Pro"/>
                </a:rPr>
                <a:t>Questions and feedback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15452116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F9FCFF"/>
                  </a:solidFill>
                  <a:latin typeface="Montserrat Classic"/>
                </a:rPr>
                <a:t>THANK YOU FOR YOUR TIME</a:t>
              </a:r>
            </a:p>
          </p:txBody>
        </p:sp>
        <p:sp>
          <p:nvSpPr>
            <p:cNvPr name="AutoShape 12" id="12"/>
            <p:cNvSpPr/>
            <p:nvPr/>
          </p:nvSpPr>
          <p:spPr>
            <a:xfrm rot="0">
              <a:off x="6203928" y="1306085"/>
              <a:ext cx="3044261" cy="173905"/>
            </a:xfrm>
            <a:prstGeom prst="rect">
              <a:avLst/>
            </a:prstGeom>
            <a:solidFill>
              <a:srgbClr val="8AABCA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D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814" t="32426" r="50567" b="0"/>
          <a:stretch>
            <a:fillRect/>
          </a:stretch>
        </p:blipFill>
        <p:spPr>
          <a:xfrm flipH="false" flipV="false" rot="0">
            <a:off x="4035422" y="-325560"/>
            <a:ext cx="2458198" cy="10938119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390189" y="2176110"/>
            <a:ext cx="9189329" cy="4856478"/>
            <a:chOff x="0" y="0"/>
            <a:chExt cx="12252439" cy="647530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47625"/>
              <a:ext cx="12252439" cy="13826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16"/>
                </a:lnSpc>
              </a:pPr>
              <a:r>
                <a:rPr lang="en-US" sz="6600" spc="59">
                  <a:solidFill>
                    <a:srgbClr val="E8EEF1"/>
                  </a:solidFill>
                  <a:latin typeface="Montserrat Classic Bold"/>
                </a:rPr>
                <a:t>Overview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778191"/>
              <a:ext cx="11550113" cy="741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600" spc="266">
                  <a:solidFill>
                    <a:srgbClr val="43B0F1"/>
                  </a:solidFill>
                  <a:latin typeface="Montserrat Classic Bold"/>
                </a:rPr>
                <a:t>Making shopping quick and easy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012648"/>
              <a:ext cx="11550113" cy="34626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55647" indent="-377824" lvl="1">
                <a:lnSpc>
                  <a:spcPts val="5249"/>
                </a:lnSpc>
                <a:buFont typeface="Arial"/>
                <a:buChar char="•"/>
              </a:pPr>
              <a:r>
                <a:rPr lang="en-US" sz="3499" spc="34">
                  <a:solidFill>
                    <a:srgbClr val="E8EEF1"/>
                  </a:solidFill>
                  <a:latin typeface="Montserrat Light"/>
                </a:rPr>
                <a:t>General Kiosk Functionality</a:t>
              </a:r>
            </a:p>
            <a:p>
              <a:pPr marL="755647" indent="-377824" lvl="1">
                <a:lnSpc>
                  <a:spcPts val="5249"/>
                </a:lnSpc>
                <a:buFont typeface="Arial"/>
                <a:buChar char="•"/>
              </a:pPr>
              <a:r>
                <a:rPr lang="en-US" sz="3499" spc="34">
                  <a:solidFill>
                    <a:srgbClr val="E8EEF1"/>
                  </a:solidFill>
                  <a:latin typeface="Montserrat Light"/>
                </a:rPr>
                <a:t>Cash Payment Features</a:t>
              </a:r>
            </a:p>
            <a:p>
              <a:pPr marL="755647" indent="-377824" lvl="1">
                <a:lnSpc>
                  <a:spcPts val="5249"/>
                </a:lnSpc>
                <a:buFont typeface="Arial"/>
                <a:buChar char="•"/>
              </a:pPr>
              <a:r>
                <a:rPr lang="en-US" sz="3499" spc="34">
                  <a:solidFill>
                    <a:srgbClr val="E8EEF1"/>
                  </a:solidFill>
                  <a:latin typeface="Montserrat Light"/>
                </a:rPr>
                <a:t>Card Payment Features</a:t>
              </a:r>
            </a:p>
            <a:p>
              <a:pPr algn="l" marL="755647" indent="-377824" lvl="1">
                <a:lnSpc>
                  <a:spcPts val="5249"/>
                </a:lnSpc>
                <a:buFont typeface="Arial"/>
                <a:buChar char="•"/>
              </a:pPr>
              <a:r>
                <a:rPr lang="en-US" sz="3499" spc="34">
                  <a:solidFill>
                    <a:srgbClr val="E8EEF1"/>
                  </a:solidFill>
                  <a:latin typeface="Montserrat Light"/>
                </a:rPr>
                <a:t>Questions and Feedback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-10800000">
            <a:off x="16166942" y="603003"/>
            <a:ext cx="2886906" cy="851395"/>
            <a:chOff x="0" y="0"/>
            <a:chExt cx="1722525" cy="508000"/>
          </a:xfrm>
        </p:grpSpPr>
        <p:sp>
          <p:nvSpPr>
            <p:cNvPr name="Freeform 8" id="8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r="r" b="b" t="t" l="l"/>
              <a:pathLst>
                <a:path h="408940" w="1722525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rcRect l="4564" t="0" r="4564" b="2976"/>
          <a:stretch>
            <a:fillRect/>
          </a:stretch>
        </p:blipFill>
        <p:spPr>
          <a:xfrm flipH="false" flipV="false" rot="0">
            <a:off x="434196" y="757877"/>
            <a:ext cx="5486400" cy="8786723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13953596" y="5579134"/>
            <a:ext cx="3119767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D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814" t="32426" r="50567" b="0"/>
          <a:stretch>
            <a:fillRect/>
          </a:stretch>
        </p:blipFill>
        <p:spPr>
          <a:xfrm flipH="false" flipV="false" rot="0">
            <a:off x="-433730" y="-330005"/>
            <a:ext cx="2458198" cy="10938119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1147731" y="-438150"/>
            <a:ext cx="2552700" cy="11163300"/>
          </a:xfrm>
          <a:prstGeom prst="rect">
            <a:avLst/>
          </a:prstGeom>
          <a:solidFill>
            <a:srgbClr val="43B0F1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2665088" y="7642440"/>
            <a:ext cx="8290762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52">
                <a:solidFill>
                  <a:srgbClr val="E8EEF1"/>
                </a:solidFill>
                <a:latin typeface="Montserrat Classic"/>
              </a:rPr>
              <a:t>FEATURES AND FUNCTIONALITIES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65088" y="5176266"/>
            <a:ext cx="15173906" cy="1511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56"/>
              </a:lnSpc>
            </a:pPr>
            <a:r>
              <a:rPr lang="en-US" sz="10700" spc="749">
                <a:solidFill>
                  <a:srgbClr val="E8EEF1"/>
                </a:solidFill>
                <a:latin typeface="Montserrat Classic Bold"/>
              </a:rPr>
              <a:t>GENERAL KIOSK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21635" y="2030517"/>
            <a:ext cx="2886906" cy="851395"/>
            <a:chOff x="0" y="0"/>
            <a:chExt cx="1722525" cy="508000"/>
          </a:xfrm>
        </p:grpSpPr>
        <p:sp>
          <p:nvSpPr>
            <p:cNvPr name="Freeform 7" id="7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r="r" b="b" t="t" l="l"/>
              <a:pathLst>
                <a:path h="408940" w="1722525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460730" y="0"/>
            <a:ext cx="6827270" cy="11300974"/>
          </a:xfrm>
          <a:prstGeom prst="rect">
            <a:avLst/>
          </a:prstGeom>
          <a:solidFill>
            <a:srgbClr val="27375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569000" y="665659"/>
            <a:ext cx="9947273" cy="2252249"/>
            <a:chOff x="0" y="0"/>
            <a:chExt cx="13263030" cy="300299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3263030" cy="1178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959"/>
                </a:lnSpc>
              </a:pPr>
              <a:r>
                <a:rPr lang="en-US" sz="5799">
                  <a:solidFill>
                    <a:srgbClr val="273755"/>
                  </a:solidFill>
                  <a:latin typeface="Montserrat Classic"/>
                </a:rPr>
                <a:t>KIOSK REGISTER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69056"/>
              <a:ext cx="11188656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273755"/>
                  </a:solidFill>
                  <a:latin typeface="Montserrat Classic"/>
                </a:rPr>
                <a:t>BEHIND THE SCENE</a:t>
              </a:r>
            </a:p>
          </p:txBody>
        </p:sp>
        <p:sp>
          <p:nvSpPr>
            <p:cNvPr name="AutoShape 6" id="6"/>
            <p:cNvSpPr/>
            <p:nvPr/>
          </p:nvSpPr>
          <p:spPr>
            <a:xfrm rot="0">
              <a:off x="0" y="2857143"/>
              <a:ext cx="5288187" cy="145856"/>
            </a:xfrm>
            <a:prstGeom prst="rect">
              <a:avLst/>
            </a:prstGeom>
            <a:solidFill>
              <a:srgbClr val="8AABCA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28115" y="4909849"/>
            <a:ext cx="10188158" cy="434845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460730" y="1401087"/>
            <a:ext cx="6524903" cy="7857213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7765577" y="3288987"/>
            <a:ext cx="2750696" cy="1072734"/>
            <a:chOff x="0" y="0"/>
            <a:chExt cx="3667594" cy="143031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3667594" cy="7600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Hammersmith One"/>
                </a:rPr>
                <a:t>Right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22100"/>
              <a:ext cx="3667594" cy="5082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000000"/>
                  </a:solidFill>
                  <a:latin typeface="Clear Sans Regular"/>
                </a:rPr>
                <a:t>Money Count Input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69000" y="3288987"/>
            <a:ext cx="4190898" cy="1455003"/>
            <a:chOff x="0" y="0"/>
            <a:chExt cx="5587864" cy="194000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5587864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Bottom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93314"/>
              <a:ext cx="5587864" cy="1046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000000"/>
                  </a:solidFill>
                  <a:latin typeface="Clear Sans Regular"/>
                </a:rPr>
                <a:t>Cash box utilized with a global struct and and function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1460730" y="0"/>
            <a:ext cx="6827270" cy="11300974"/>
          </a:xfrm>
          <a:prstGeom prst="rect">
            <a:avLst/>
          </a:prstGeom>
          <a:solidFill>
            <a:srgbClr val="27375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569000" y="665659"/>
            <a:ext cx="9947273" cy="2252249"/>
            <a:chOff x="0" y="0"/>
            <a:chExt cx="13263030" cy="300299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3263030" cy="11785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959"/>
                </a:lnSpc>
              </a:pPr>
              <a:r>
                <a:rPr lang="en-US" sz="5799">
                  <a:solidFill>
                    <a:srgbClr val="273755"/>
                  </a:solidFill>
                  <a:latin typeface="Montserrat Classic"/>
                </a:rPr>
                <a:t>WELCOME SHOPPERS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569056"/>
              <a:ext cx="11188656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273755"/>
                  </a:solidFill>
                  <a:latin typeface="Montserrat Classic"/>
                </a:rPr>
                <a:t>INPUTTING ITEM COST</a:t>
              </a:r>
            </a:p>
          </p:txBody>
        </p:sp>
        <p:sp>
          <p:nvSpPr>
            <p:cNvPr name="AutoShape 6" id="6"/>
            <p:cNvSpPr/>
            <p:nvPr/>
          </p:nvSpPr>
          <p:spPr>
            <a:xfrm rot="0">
              <a:off x="0" y="2857143"/>
              <a:ext cx="5288187" cy="145856"/>
            </a:xfrm>
            <a:prstGeom prst="rect">
              <a:avLst/>
            </a:prstGeom>
            <a:solidFill>
              <a:srgbClr val="8AABCA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69000" y="3535445"/>
            <a:ext cx="7048276" cy="649474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953393" y="3535445"/>
            <a:ext cx="9973651" cy="64947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2228816" y="-1013974"/>
            <a:ext cx="6059184" cy="11300974"/>
          </a:xfrm>
          <a:prstGeom prst="rect">
            <a:avLst/>
          </a:prstGeom>
          <a:solidFill>
            <a:srgbClr val="27375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604212" y="589759"/>
            <a:ext cx="9947273" cy="2374169"/>
            <a:chOff x="0" y="0"/>
            <a:chExt cx="13263030" cy="316555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3263030" cy="13506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919"/>
                </a:lnSpc>
              </a:pPr>
              <a:r>
                <a:rPr lang="en-US" sz="6599">
                  <a:solidFill>
                    <a:srgbClr val="273755"/>
                  </a:solidFill>
                  <a:latin typeface="Montserrat Classic"/>
                </a:rPr>
                <a:t>PAPER OR PLASTIC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731616"/>
              <a:ext cx="11188656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273755"/>
                  </a:solidFill>
                  <a:latin typeface="Montserrat Classic"/>
                </a:rPr>
                <a:t>CHOOSE YOUR PAYMENT</a:t>
              </a:r>
            </a:p>
          </p:txBody>
        </p:sp>
        <p:sp>
          <p:nvSpPr>
            <p:cNvPr name="AutoShape 6" id="6"/>
            <p:cNvSpPr/>
            <p:nvPr/>
          </p:nvSpPr>
          <p:spPr>
            <a:xfrm rot="0">
              <a:off x="0" y="3019703"/>
              <a:ext cx="5288187" cy="145856"/>
            </a:xfrm>
            <a:prstGeom prst="rect">
              <a:avLst/>
            </a:prstGeom>
            <a:solidFill>
              <a:srgbClr val="8AABCA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04212" y="3361907"/>
            <a:ext cx="4573295" cy="304981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04212" y="6937745"/>
            <a:ext cx="4573295" cy="304886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320265" y="6411723"/>
            <a:ext cx="10531407" cy="3735188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103768" y="1371726"/>
            <a:ext cx="8747904" cy="4985785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5249444" y="5143500"/>
            <a:ext cx="4141641" cy="1455003"/>
            <a:chOff x="0" y="0"/>
            <a:chExt cx="5522188" cy="194000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5522188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Below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93314"/>
              <a:ext cx="5522188" cy="1046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000000"/>
                  </a:solidFill>
                  <a:latin typeface="Clear Sans Regular"/>
                </a:rPr>
                <a:t>User interface for payment menu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249444" y="3361907"/>
            <a:ext cx="4141641" cy="1051143"/>
            <a:chOff x="0" y="0"/>
            <a:chExt cx="5522188" cy="140152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5522188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Above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893314"/>
              <a:ext cx="5522188" cy="5082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000000"/>
                  </a:solidFill>
                  <a:latin typeface="Clear Sans Regular"/>
                </a:rPr>
                <a:t>Syntax for payment menu 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3D5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7814" t="32426" r="50567" b="0"/>
          <a:stretch>
            <a:fillRect/>
          </a:stretch>
        </p:blipFill>
        <p:spPr>
          <a:xfrm flipH="false" flipV="false" rot="0">
            <a:off x="-433730" y="-330005"/>
            <a:ext cx="2458198" cy="10938119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-1147731" y="-438150"/>
            <a:ext cx="2552700" cy="11163300"/>
          </a:xfrm>
          <a:prstGeom prst="rect">
            <a:avLst/>
          </a:prstGeom>
          <a:solidFill>
            <a:srgbClr val="43B0F1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2665088" y="7642440"/>
            <a:ext cx="8290762" cy="53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52">
                <a:solidFill>
                  <a:srgbClr val="E8EEF1"/>
                </a:solidFill>
                <a:latin typeface="Montserrat Classic"/>
              </a:rPr>
              <a:t>FEATURES AND FUNCTIONALITIES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65088" y="5176266"/>
            <a:ext cx="15173906" cy="1511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556"/>
              </a:lnSpc>
            </a:pPr>
            <a:r>
              <a:rPr lang="en-US" sz="10700" spc="749">
                <a:solidFill>
                  <a:srgbClr val="E8EEF1"/>
                </a:solidFill>
                <a:latin typeface="Montserrat Classic Bold"/>
              </a:rPr>
              <a:t>CASH PAYMENT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221635" y="2030517"/>
            <a:ext cx="2886906" cy="851395"/>
            <a:chOff x="0" y="0"/>
            <a:chExt cx="1722525" cy="508000"/>
          </a:xfrm>
        </p:grpSpPr>
        <p:sp>
          <p:nvSpPr>
            <p:cNvPr name="Freeform 7" id="7"/>
            <p:cNvSpPr/>
            <p:nvPr/>
          </p:nvSpPr>
          <p:spPr>
            <a:xfrm>
              <a:off x="0" y="49530"/>
              <a:ext cx="1722525" cy="408940"/>
            </a:xfrm>
            <a:custGeom>
              <a:avLst/>
              <a:gdLst/>
              <a:ahLst/>
              <a:cxnLst/>
              <a:rect r="r" b="b" t="t" l="l"/>
              <a:pathLst>
                <a:path h="408940" w="1722525">
                  <a:moveTo>
                    <a:pt x="1516785" y="0"/>
                  </a:moveTo>
                  <a:cubicBezTo>
                    <a:pt x="1416455" y="0"/>
                    <a:pt x="1333905" y="72390"/>
                    <a:pt x="1314855" y="166370"/>
                  </a:cubicBezTo>
                  <a:lnTo>
                    <a:pt x="0" y="166370"/>
                  </a:lnTo>
                  <a:lnTo>
                    <a:pt x="0" y="242570"/>
                  </a:lnTo>
                  <a:lnTo>
                    <a:pt x="1316125" y="242570"/>
                  </a:lnTo>
                  <a:cubicBezTo>
                    <a:pt x="1333905" y="337820"/>
                    <a:pt x="1417725" y="408940"/>
                    <a:pt x="1518055" y="408940"/>
                  </a:cubicBezTo>
                  <a:cubicBezTo>
                    <a:pt x="1631085" y="408940"/>
                    <a:pt x="1722525" y="317500"/>
                    <a:pt x="1722525" y="204470"/>
                  </a:cubicBezTo>
                  <a:cubicBezTo>
                    <a:pt x="1722525" y="91440"/>
                    <a:pt x="1631085" y="0"/>
                    <a:pt x="1516785" y="0"/>
                  </a:cubicBezTo>
                  <a:close/>
                </a:path>
              </a:pathLst>
            </a:custGeom>
            <a:solidFill>
              <a:srgbClr val="43B0F1"/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345976" y="-286152"/>
            <a:ext cx="5922564" cy="11300974"/>
          </a:xfrm>
          <a:prstGeom prst="rect">
            <a:avLst/>
          </a:prstGeom>
          <a:solidFill>
            <a:srgbClr val="27375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2904363" y="1090732"/>
            <a:ext cx="9947273" cy="2076989"/>
            <a:chOff x="0" y="0"/>
            <a:chExt cx="13263030" cy="276931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3263030" cy="944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640"/>
                </a:lnSpc>
              </a:pPr>
              <a:r>
                <a:rPr lang="en-US" sz="4700">
                  <a:solidFill>
                    <a:srgbClr val="273755"/>
                  </a:solidFill>
                  <a:latin typeface="Montserrat Classic"/>
                </a:rPr>
                <a:t>SHOW ME THE MONEY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335376"/>
              <a:ext cx="11188656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273755"/>
                  </a:solidFill>
                  <a:latin typeface="Montserrat Classic"/>
                </a:rPr>
                <a:t>MAKING CASH PAYMENT</a:t>
              </a:r>
            </a:p>
          </p:txBody>
        </p:sp>
        <p:sp>
          <p:nvSpPr>
            <p:cNvPr name="AutoShape 6" id="6"/>
            <p:cNvSpPr/>
            <p:nvPr/>
          </p:nvSpPr>
          <p:spPr>
            <a:xfrm rot="0">
              <a:off x="0" y="2623463"/>
              <a:ext cx="5288187" cy="145856"/>
            </a:xfrm>
            <a:prstGeom prst="rect">
              <a:avLst/>
            </a:prstGeom>
            <a:solidFill>
              <a:srgbClr val="8AABCA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00080" y="3566669"/>
            <a:ext cx="8506542" cy="607127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100940" y="344043"/>
            <a:ext cx="7158360" cy="6915704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0100940" y="8024232"/>
            <a:ext cx="2750696" cy="1455003"/>
            <a:chOff x="0" y="0"/>
            <a:chExt cx="3667594" cy="194000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3667594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Left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93314"/>
              <a:ext cx="3667594" cy="1046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000000"/>
                  </a:solidFill>
                  <a:latin typeface="Clear Sans Regular"/>
                </a:rPr>
                <a:t>User interface for cash payment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117659" y="8024232"/>
            <a:ext cx="2817434" cy="1455003"/>
            <a:chOff x="0" y="0"/>
            <a:chExt cx="3756579" cy="194000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3756579" cy="731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Hammersmith One"/>
                </a:rPr>
                <a:t>Above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93314"/>
              <a:ext cx="3756579" cy="10466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20"/>
                </a:lnSpc>
                <a:spcBef>
                  <a:spcPct val="0"/>
                </a:spcBef>
              </a:pPr>
              <a:r>
                <a:rPr lang="en-US" sz="2300">
                  <a:solidFill>
                    <a:srgbClr val="000000"/>
                  </a:solidFill>
                  <a:latin typeface="Clear Sans Regular"/>
                </a:rPr>
                <a:t>Syntax for cash payment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C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345976" y="-286152"/>
            <a:ext cx="5922564" cy="11300974"/>
          </a:xfrm>
          <a:prstGeom prst="rect">
            <a:avLst/>
          </a:prstGeom>
          <a:solidFill>
            <a:srgbClr val="273755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2881132" y="931224"/>
            <a:ext cx="8525757" cy="1764057"/>
            <a:chOff x="0" y="0"/>
            <a:chExt cx="11367676" cy="235207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1367676" cy="8193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834"/>
                </a:lnSpc>
              </a:pPr>
              <a:r>
                <a:rPr lang="en-US" sz="4028">
                  <a:solidFill>
                    <a:srgbClr val="273755"/>
                  </a:solidFill>
                  <a:latin typeface="Montserrat Classic"/>
                </a:rPr>
                <a:t>THE RESULTS ARE IN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148624"/>
              <a:ext cx="9589741" cy="609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69"/>
                </a:lnSpc>
              </a:pPr>
              <a:r>
                <a:rPr lang="en-US" sz="2899">
                  <a:solidFill>
                    <a:srgbClr val="273755"/>
                  </a:solidFill>
                  <a:latin typeface="Montserrat Classic"/>
                </a:rPr>
                <a:t>DISPLAYING CUSTOMER RETURN</a:t>
              </a:r>
            </a:p>
          </p:txBody>
        </p:sp>
        <p:sp>
          <p:nvSpPr>
            <p:cNvPr name="AutoShape 6" id="6"/>
            <p:cNvSpPr/>
            <p:nvPr/>
          </p:nvSpPr>
          <p:spPr>
            <a:xfrm rot="0">
              <a:off x="0" y="2227064"/>
              <a:ext cx="4532478" cy="125012"/>
            </a:xfrm>
            <a:prstGeom prst="rect">
              <a:avLst/>
            </a:prstGeom>
            <a:solidFill>
              <a:srgbClr val="8AABCA"/>
            </a:solidFill>
          </p:spPr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79245" y="4516061"/>
            <a:ext cx="7473301" cy="439908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70699" y="4333294"/>
            <a:ext cx="7473301" cy="426303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DAEvewf5P_w</dc:identifier>
  <dcterms:modified xsi:type="dcterms:W3CDTF">2011-08-01T06:04:30Z</dcterms:modified>
  <cp:revision>1</cp:revision>
  <dc:title>Kenny Tran - MS Coding Presentation</dc:title>
</cp:coreProperties>
</file>